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6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15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16" r:id="rId45"/>
    <p:sldId id="300" r:id="rId46"/>
    <p:sldId id="317" r:id="rId47"/>
    <p:sldId id="301" r:id="rId48"/>
    <p:sldId id="318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9" r:id="rId57"/>
    <p:sldId id="309" r:id="rId58"/>
    <p:sldId id="310" r:id="rId59"/>
    <p:sldId id="311" r:id="rId60"/>
    <p:sldId id="312" r:id="rId61"/>
    <p:sldId id="313" r:id="rId62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3" d="100"/>
          <a:sy n="113" d="100"/>
        </p:scale>
        <p:origin x="-1488" y="-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3E9B8-12C0-498E-8ADC-EEAC6CC871A3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FF70A-DAD0-40F5-8527-31C17D9FBF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91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F70A-DAD0-40F5-8527-31C17D9FBF8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86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F70A-DAD0-40F5-8527-31C17D9FBF8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30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30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843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2400300"/>
            <a:ext cx="6400800" cy="120015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932" y="1086978"/>
            <a:ext cx="9021537" cy="114551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2" y="1047540"/>
            <a:ext cx="9021537" cy="9043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2" y="2232487"/>
            <a:ext cx="9021537" cy="82899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129448"/>
            <a:ext cx="8229600" cy="1102519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3429000"/>
          </a:xfrm>
        </p:spPr>
        <p:txBody>
          <a:bodyPr vert="horz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714376"/>
            <a:ext cx="7772400" cy="1021556"/>
          </a:xfrm>
        </p:spPr>
        <p:txBody>
          <a:bodyPr anchor="b" anchorCtr="0">
            <a:normAutofit/>
          </a:bodyPr>
          <a:lstStyle>
            <a:lvl1pPr algn="l">
              <a:buNone/>
              <a:defRPr sz="36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910953"/>
            <a:ext cx="7772400" cy="100369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4629150"/>
            <a:ext cx="4000500" cy="342900"/>
          </a:xfrm>
        </p:spPr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69413" y="1782623"/>
            <a:ext cx="9013515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7" y="1756107"/>
            <a:ext cx="9013781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7" y="1851660"/>
            <a:ext cx="9014621" cy="3429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200150"/>
            <a:ext cx="1905000" cy="337185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200150"/>
            <a:ext cx="5715000" cy="337185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83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3675413"/>
            <a:ext cx="7315200" cy="391716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4084369"/>
            <a:ext cx="7315200" cy="5143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3886200" cy="342900"/>
          </a:xfrm>
        </p:spPr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8307" y="3512666"/>
            <a:ext cx="9006840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9" y="3487856"/>
            <a:ext cx="9006639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1" y="3579919"/>
            <a:ext cx="9006637" cy="3660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9" y="50007"/>
            <a:ext cx="9001873" cy="3436144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11680" cy="4388644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05980"/>
            <a:ext cx="5562600" cy="438864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0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39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5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75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45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258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1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1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85725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4643437"/>
            <a:ext cx="2476500" cy="357188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45FA2BD-4958-4795-97B1-6B11E8C14487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C89DCB7-1B5A-46AE-BEFE-85876F55D8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6.wdp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8.wdp"/><Relationship Id="rId5" Type="http://schemas.openxmlformats.org/officeDocument/2006/relationships/image" Target="../media/image29.png"/><Relationship Id="rId4" Type="http://schemas.microsoft.com/office/2007/relationships/hdphoto" Target="../media/hdphoto27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0.wdp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2.wdp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8.wdp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2.wdp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4.wdp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6.wdp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0.wdp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2.wdp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4.wdp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6.wdp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7" Type="http://schemas.microsoft.com/office/2007/relationships/hdphoto" Target="../media/hdphoto5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microsoft.com/office/2007/relationships/hdphoto" Target="../media/hdphoto58.wdp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0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61.wdp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6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63.wdp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65.wdp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6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67.wdp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69.wdp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0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1.wdp"/><Relationship Id="rId7" Type="http://schemas.microsoft.com/office/2007/relationships/hdphoto" Target="../media/hdphoto73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microsoft.com/office/2007/relationships/hdphoto" Target="../media/hdphoto72.wdp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75.wdp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7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77.wdp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78.wdp"/><Relationship Id="rId7" Type="http://schemas.microsoft.com/office/2007/relationships/hdphoto" Target="../media/hdphoto80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microsoft.com/office/2007/relationships/hdphoto" Target="../media/hdphoto79.wdp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81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82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83.wdp"/><Relationship Id="rId7" Type="http://schemas.microsoft.com/office/2007/relationships/hdphoto" Target="../media/hdphoto85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microsoft.com/office/2007/relationships/hdphoto" Target="../media/hdphoto84.wdp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陣 列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altLang="zh-TW" dirty="0" smtClean="0"/>
              <a:t>Chapter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31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9" y="1491630"/>
            <a:ext cx="70961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3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1491630"/>
            <a:ext cx="7877175" cy="332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2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815666"/>
            <a:ext cx="7334250" cy="215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74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761660"/>
            <a:ext cx="611505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8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843652"/>
            <a:ext cx="6781800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4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815667"/>
            <a:ext cx="6743700" cy="2021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023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4" y="1857375"/>
            <a:ext cx="67722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9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首先</a:t>
            </a:r>
            <a:r>
              <a:rPr lang="zh-TW" altLang="en-US" dirty="0"/>
              <a:t>考慮兩個陣列的元素個數是否</a:t>
            </a:r>
            <a:r>
              <a:rPr lang="zh-TW" altLang="en-US" dirty="0" smtClean="0"/>
              <a:t>相同</a:t>
            </a:r>
            <a:r>
              <a:rPr lang="zh-TW" altLang="en-US" dirty="0"/>
              <a:t>，若不相同則這兩個陣列資料不相同，當元素個數相同時，再</a:t>
            </a:r>
            <a:r>
              <a:rPr lang="zh-TW" altLang="en-US" dirty="0" smtClean="0"/>
              <a:t>利用迴</a:t>
            </a:r>
            <a:r>
              <a:rPr lang="zh-TW" altLang="en-US" dirty="0"/>
              <a:t>圈一一比較每一個元素值，程式可以設計如下：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83233"/>
            <a:ext cx="76200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51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如果要複製一整個陣列的資料給另一個陣列，必須循序一個</a:t>
            </a:r>
            <a:r>
              <a:rPr lang="zh-TW" altLang="en-US" dirty="0" smtClean="0"/>
              <a:t>一個元素</a:t>
            </a:r>
            <a:r>
              <a:rPr lang="zh-TW" altLang="en-US" dirty="0"/>
              <a:t>進行複製，程式可以設計如下：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301720"/>
            <a:ext cx="7524750" cy="175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3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由上所述得知比較兩個陣列是否相同之程式執行時間與陣列的</a:t>
            </a:r>
            <a:r>
              <a:rPr lang="zh-TW" altLang="en-US" dirty="0" smtClean="0"/>
              <a:t>資料</a:t>
            </a:r>
            <a:r>
              <a:rPr lang="zh-TW" altLang="en-US" dirty="0"/>
              <a:t>量成正比，複製一個陣列之程式執行時間也與陣列的資料量</a:t>
            </a:r>
            <a:r>
              <a:rPr lang="zh-TW" altLang="en-US" dirty="0" smtClean="0"/>
              <a:t>成正比</a:t>
            </a:r>
            <a:r>
              <a:rPr lang="zh-TW" altLang="en-US" dirty="0"/>
              <a:t>，因此當陣列資料量為</a:t>
            </a:r>
            <a:r>
              <a:rPr lang="en-US" altLang="zh-TW" i="1" dirty="0"/>
              <a:t>n </a:t>
            </a:r>
            <a:r>
              <a:rPr lang="zh-TW" altLang="en-US" dirty="0"/>
              <a:t>時，時間複雜度皆為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1734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考慮要計算</a:t>
            </a:r>
            <a:r>
              <a:rPr lang="en-US" altLang="zh-TW" dirty="0"/>
              <a:t>3 </a:t>
            </a:r>
            <a:r>
              <a:rPr lang="zh-TW" altLang="en-US" dirty="0"/>
              <a:t>個整數的平均值</a:t>
            </a:r>
            <a:r>
              <a:rPr lang="en-US" altLang="zh-TW" dirty="0" err="1"/>
              <a:t>avg</a:t>
            </a:r>
            <a:r>
              <a:rPr lang="zh-TW" altLang="en-US" dirty="0"/>
              <a:t>，如果分別儲存於</a:t>
            </a:r>
            <a:r>
              <a:rPr lang="en-US" altLang="zh-TW" dirty="0"/>
              <a:t>3 </a:t>
            </a:r>
            <a:r>
              <a:rPr lang="zh-TW" altLang="en-US" dirty="0"/>
              <a:t>個整數</a:t>
            </a:r>
            <a:r>
              <a:rPr lang="zh-TW" altLang="en-US" dirty="0" smtClean="0"/>
              <a:t>變數</a:t>
            </a:r>
            <a:r>
              <a:rPr lang="en-US" altLang="zh-TW" dirty="0"/>
              <a:t>a, b, c </a:t>
            </a:r>
            <a:r>
              <a:rPr lang="zh-TW" altLang="en-US" dirty="0"/>
              <a:t>中，那麼計算過程可以簡單寫成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但是</a:t>
            </a:r>
            <a:r>
              <a:rPr lang="zh-TW" altLang="en-US" dirty="0"/>
              <a:t>如果需要處理大量的資料，例如計算</a:t>
            </a:r>
            <a:r>
              <a:rPr lang="en-US" altLang="zh-TW" dirty="0"/>
              <a:t>100 </a:t>
            </a:r>
            <a:r>
              <a:rPr lang="zh-TW" altLang="en-US" dirty="0"/>
              <a:t>筆整數資料的</a:t>
            </a:r>
            <a:r>
              <a:rPr lang="zh-TW" altLang="en-US" dirty="0" smtClean="0"/>
              <a:t>平均值</a:t>
            </a:r>
            <a:r>
              <a:rPr lang="zh-TW" altLang="en-US" dirty="0"/>
              <a:t>，程式需要改為迴圈才不會讓</a:t>
            </a:r>
            <a:r>
              <a:rPr lang="en-US" altLang="zh-TW" dirty="0"/>
              <a:t>100 </a:t>
            </a:r>
            <a:r>
              <a:rPr lang="zh-TW" altLang="en-US" dirty="0"/>
              <a:t>個變數成為麻煩，那麼程式</a:t>
            </a:r>
            <a:r>
              <a:rPr lang="zh-TW" altLang="en-US" dirty="0" smtClean="0"/>
              <a:t>可以寫</a:t>
            </a:r>
            <a:r>
              <a:rPr lang="zh-TW" altLang="en-US" dirty="0"/>
              <a:t>成：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5589"/>
            <a:ext cx="36099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9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2-2-2 </a:t>
            </a:r>
            <a:r>
              <a:rPr lang="zh-TW" altLang="en-US" dirty="0"/>
              <a:t>二維陣列之實作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78781"/>
            <a:ext cx="8153400" cy="178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4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2-2-2 </a:t>
            </a:r>
            <a:r>
              <a:rPr lang="zh-TW" altLang="en-US" dirty="0"/>
              <a:t>二維陣列之實作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1977684"/>
            <a:ext cx="8505825" cy="232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852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2-2-2 </a:t>
            </a:r>
            <a:r>
              <a:rPr lang="zh-TW" altLang="en-US" dirty="0"/>
              <a:t>二維陣列之實作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4" y="1599642"/>
            <a:ext cx="7305675" cy="309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38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2-2-2 </a:t>
            </a:r>
            <a:r>
              <a:rPr lang="zh-TW" altLang="en-US" dirty="0"/>
              <a:t>二維陣列之實作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761660"/>
            <a:ext cx="74485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2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2-2-2 </a:t>
            </a:r>
            <a:r>
              <a:rPr lang="zh-TW" altLang="en-US" dirty="0"/>
              <a:t>二維陣列之實作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650206"/>
            <a:ext cx="7143750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0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2-2-2 </a:t>
            </a:r>
            <a:r>
              <a:rPr lang="zh-TW" altLang="en-US" dirty="0"/>
              <a:t>二維陣列之實作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4" y="1187646"/>
            <a:ext cx="6162675" cy="390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2-2-2 </a:t>
            </a:r>
            <a:r>
              <a:rPr lang="zh-TW" altLang="en-US" dirty="0"/>
              <a:t>二維陣列之實作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4" y="1968104"/>
            <a:ext cx="6886575" cy="120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4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2-2-2 </a:t>
            </a:r>
            <a:r>
              <a:rPr lang="zh-TW" altLang="en-US" dirty="0"/>
              <a:t>二維陣列之實作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陣列的維度在三維以上，一般稱為多維陣列，例如宣告如下：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9" y="2003823"/>
            <a:ext cx="2638425" cy="37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003823"/>
            <a:ext cx="5431478" cy="301434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500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2-3 </a:t>
            </a:r>
            <a:r>
              <a:rPr lang="zh-TW" altLang="en-US" sz="3200" dirty="0"/>
              <a:t>陣列在記憶體中的</a:t>
            </a:r>
            <a:r>
              <a:rPr lang="zh-TW" altLang="en-US" sz="3200" dirty="0" smtClean="0"/>
              <a:t>配置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/>
              <a:t>2-3-1 </a:t>
            </a:r>
            <a:r>
              <a:rPr lang="zh-TW" altLang="en-US" sz="3200" dirty="0"/>
              <a:t>一維陣列 </a:t>
            </a:r>
            <a:r>
              <a:rPr lang="en-US" altLang="zh-TW" sz="3200" dirty="0"/>
              <a:t>(One-Dimensional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若</a:t>
            </a:r>
            <a:r>
              <a:rPr lang="en-US" altLang="zh-TW" dirty="0"/>
              <a:t>C </a:t>
            </a:r>
            <a:r>
              <a:rPr lang="zh-TW" altLang="en-US" dirty="0"/>
              <a:t>語言宣告如下：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9" y="1928813"/>
            <a:ext cx="19145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9" y="2571750"/>
            <a:ext cx="7477125" cy="1864519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29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2-3-1 </a:t>
            </a:r>
            <a:r>
              <a:rPr lang="zh-TW" altLang="en-US" sz="3200" dirty="0"/>
              <a:t>一維陣列 </a:t>
            </a:r>
            <a:r>
              <a:rPr lang="en-US" altLang="zh-TW" sz="3200" dirty="0"/>
              <a:t>(One-Dimensional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2939" y="1599642"/>
            <a:ext cx="7858125" cy="3070186"/>
            <a:chOff x="642938" y="2132856"/>
            <a:chExt cx="7858125" cy="4093581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" y="2132856"/>
              <a:ext cx="7858125" cy="209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963" y="4226187"/>
              <a:ext cx="7458075" cy="200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652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144297"/>
            <a:ext cx="7477125" cy="395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4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2-3-1 </a:t>
            </a:r>
            <a:r>
              <a:rPr lang="zh-TW" altLang="en-US" sz="3200" dirty="0"/>
              <a:t>一維陣列 </a:t>
            </a:r>
            <a:r>
              <a:rPr lang="en-US" altLang="zh-TW" sz="3200" dirty="0"/>
              <a:t>(One-Dimensional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83569" y="1599642"/>
            <a:ext cx="8010525" cy="3114675"/>
            <a:chOff x="683568" y="2132856"/>
            <a:chExt cx="8010525" cy="4152900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132856"/>
              <a:ext cx="8010525" cy="2552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27" y="4685556"/>
              <a:ext cx="75628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27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2-3-1 </a:t>
            </a:r>
            <a:r>
              <a:rPr lang="zh-TW" altLang="en-US" sz="3200" dirty="0"/>
              <a:t>一維陣列 </a:t>
            </a:r>
            <a:r>
              <a:rPr lang="en-US" altLang="zh-TW" sz="3200" dirty="0"/>
              <a:t>(One-Dimensional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4" y="1707654"/>
            <a:ext cx="780097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2-3-1 </a:t>
            </a:r>
            <a:r>
              <a:rPr lang="zh-TW" altLang="en-US" sz="3200" dirty="0"/>
              <a:t>一維陣列 </a:t>
            </a:r>
            <a:r>
              <a:rPr lang="en-US" altLang="zh-TW" sz="3200" dirty="0"/>
              <a:t>(One-Dimensional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9" y="1329612"/>
            <a:ext cx="78200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3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2-3-1 </a:t>
            </a:r>
            <a:r>
              <a:rPr lang="zh-TW" altLang="en-US" sz="3200" dirty="0"/>
              <a:t>一維陣列 </a:t>
            </a:r>
            <a:r>
              <a:rPr lang="en-US" altLang="zh-TW" sz="3200" dirty="0"/>
              <a:t>(One-Dimensional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13588"/>
            <a:ext cx="7440802" cy="394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7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2-3-1 </a:t>
            </a:r>
            <a:r>
              <a:rPr lang="zh-TW" altLang="en-US" sz="3200" dirty="0"/>
              <a:t>一維陣列 </a:t>
            </a:r>
            <a:r>
              <a:rPr lang="en-US" altLang="zh-TW" sz="3200" dirty="0"/>
              <a:t>(One-Dimensional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32360"/>
            <a:ext cx="7886700" cy="167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8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2-3-2 </a:t>
            </a:r>
            <a:r>
              <a:rPr lang="zh-TW" altLang="en-US" sz="3200" dirty="0"/>
              <a:t>二維陣列 </a:t>
            </a:r>
            <a:r>
              <a:rPr lang="en-US" altLang="zh-TW" sz="3200" dirty="0"/>
              <a:t>(Two-Dimensional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059582"/>
            <a:ext cx="8229600" cy="3740905"/>
          </a:xfrm>
        </p:spPr>
        <p:txBody>
          <a:bodyPr/>
          <a:lstStyle/>
          <a:p>
            <a:r>
              <a:rPr lang="zh-TW" altLang="en-US" dirty="0" smtClean="0"/>
              <a:t>因此</a:t>
            </a:r>
            <a:r>
              <a:rPr lang="zh-TW" altLang="en-US" dirty="0"/>
              <a:t>在</a:t>
            </a:r>
            <a:r>
              <a:rPr lang="en-US" altLang="zh-TW" dirty="0"/>
              <a:t>C </a:t>
            </a:r>
            <a:r>
              <a:rPr lang="zh-TW" altLang="en-US" dirty="0"/>
              <a:t>語言中陣列是</a:t>
            </a:r>
            <a:r>
              <a:rPr lang="zh-TW" altLang="en-US" b="1" dirty="0"/>
              <a:t>以</a:t>
            </a:r>
            <a:r>
              <a:rPr lang="zh-TW" altLang="en-US" b="1" dirty="0" smtClean="0"/>
              <a:t>列為主</a:t>
            </a:r>
            <a:r>
              <a:rPr lang="zh-TW" altLang="en-US" b="1" dirty="0"/>
              <a:t>序</a:t>
            </a:r>
            <a:r>
              <a:rPr lang="zh-TW" altLang="en-US" dirty="0"/>
              <a:t> </a:t>
            </a:r>
            <a:r>
              <a:rPr lang="en-US" altLang="zh-TW" dirty="0"/>
              <a:t>(row major) </a:t>
            </a:r>
            <a:r>
              <a:rPr lang="zh-TW" altLang="en-US" dirty="0"/>
              <a:t>的方式將二維陣列循序存放，例如一整數陣列</a:t>
            </a:r>
            <a:r>
              <a:rPr lang="zh-TW" altLang="en-US" dirty="0" smtClean="0"/>
              <a:t>宣告</a:t>
            </a:r>
            <a:r>
              <a:rPr lang="zh-TW" altLang="en-US" dirty="0"/>
              <a:t>如下：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" y="2014777"/>
            <a:ext cx="2305050" cy="37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69" y="2481477"/>
            <a:ext cx="6811665" cy="2597782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0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2-3-2 </a:t>
            </a:r>
            <a:r>
              <a:rPr lang="zh-TW" altLang="en-US" sz="3200" dirty="0"/>
              <a:t>二維陣列 </a:t>
            </a:r>
            <a:r>
              <a:rPr lang="en-US" altLang="zh-TW" sz="3200" dirty="0"/>
              <a:t>(Two-Dimensional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4" y="1653648"/>
            <a:ext cx="772477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09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2-3-2 </a:t>
            </a:r>
            <a:r>
              <a:rPr lang="zh-TW" altLang="en-US" dirty="0"/>
              <a:t>二維陣列 </a:t>
            </a:r>
            <a:r>
              <a:rPr lang="en-US" altLang="zh-TW" dirty="0"/>
              <a:t>(Two-Dimensional Array)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4" y="1491630"/>
            <a:ext cx="764857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5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2-3-2 </a:t>
            </a:r>
            <a:r>
              <a:rPr lang="zh-TW" altLang="en-US" dirty="0"/>
              <a:t>二維陣列 </a:t>
            </a:r>
            <a:r>
              <a:rPr lang="en-US" altLang="zh-TW" dirty="0"/>
              <a:t>(Two-Dimensional Array)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849576" y="1221600"/>
            <a:ext cx="7439025" cy="3915769"/>
            <a:chOff x="849575" y="1628800"/>
            <a:chExt cx="7439025" cy="5221025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75" y="1628800"/>
              <a:ext cx="7439025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00" y="3287475"/>
              <a:ext cx="5715000" cy="3562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46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2-3-2 </a:t>
            </a:r>
            <a:r>
              <a:rPr lang="zh-TW" altLang="en-US" sz="3200" dirty="0"/>
              <a:t>二維陣列 </a:t>
            </a:r>
            <a:r>
              <a:rPr lang="en-US" altLang="zh-TW" sz="3200" dirty="0"/>
              <a:t>(Two-Dimensional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873290" y="1059582"/>
            <a:ext cx="7353300" cy="4037614"/>
            <a:chOff x="873290" y="1412776"/>
            <a:chExt cx="7353300" cy="5383485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290" y="1412776"/>
              <a:ext cx="7353300" cy="1847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068960"/>
              <a:ext cx="5559817" cy="3727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78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上述迴圈的作法避免了太多變數的困擾，但是這</a:t>
            </a:r>
            <a:r>
              <a:rPr lang="en-US" altLang="zh-TW" dirty="0"/>
              <a:t>100 </a:t>
            </a:r>
            <a:r>
              <a:rPr lang="zh-TW" altLang="en-US" dirty="0"/>
              <a:t>筆資料</a:t>
            </a:r>
            <a:r>
              <a:rPr lang="zh-TW" altLang="en-US" dirty="0" smtClean="0"/>
              <a:t>並未被</a:t>
            </a:r>
            <a:r>
              <a:rPr lang="zh-TW" altLang="en-US" dirty="0"/>
              <a:t>儲存下來，如果這</a:t>
            </a:r>
            <a:r>
              <a:rPr lang="en-US" altLang="zh-TW" dirty="0"/>
              <a:t>100 </a:t>
            </a:r>
            <a:r>
              <a:rPr lang="zh-TW" altLang="en-US" dirty="0"/>
              <a:t>筆資料還需要做其他的運算，那麼只得</a:t>
            </a:r>
            <a:r>
              <a:rPr lang="zh-TW" altLang="en-US" dirty="0" smtClean="0"/>
              <a:t>重新輸入。</a:t>
            </a:r>
            <a:endParaRPr lang="en-US" altLang="zh-TW" dirty="0" smtClean="0"/>
          </a:p>
          <a:p>
            <a:r>
              <a:rPr lang="zh-TW" altLang="en-US" dirty="0" smtClean="0"/>
              <a:t>本</a:t>
            </a:r>
            <a:r>
              <a:rPr lang="zh-TW" altLang="en-US" dirty="0"/>
              <a:t>章的資料結構主題</a:t>
            </a:r>
            <a:r>
              <a:rPr lang="zh-TW" altLang="en-US" b="1" dirty="0"/>
              <a:t>陣列</a:t>
            </a:r>
            <a:r>
              <a:rPr lang="zh-TW" altLang="en-US" dirty="0"/>
              <a:t> </a:t>
            </a:r>
            <a:r>
              <a:rPr lang="en-US" altLang="zh-TW" dirty="0"/>
              <a:t>(array) </a:t>
            </a:r>
            <a:r>
              <a:rPr lang="zh-TW" altLang="en-US" dirty="0"/>
              <a:t>可以解決設定太多變數的</a:t>
            </a:r>
            <a:r>
              <a:rPr lang="zh-TW" altLang="en-US" dirty="0" smtClean="0"/>
              <a:t>困擾</a:t>
            </a:r>
            <a:r>
              <a:rPr lang="zh-TW" altLang="en-US" dirty="0"/>
              <a:t>，同時又可使用迴圈來處理資料，讓程式碼更簡短有效率。</a:t>
            </a:r>
          </a:p>
        </p:txBody>
      </p:sp>
    </p:spTree>
    <p:extLst>
      <p:ext uri="{BB962C8B-B14F-4D97-AF65-F5344CB8AC3E}">
        <p14:creationId xmlns:p14="http://schemas.microsoft.com/office/powerpoint/2010/main" val="39167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2-3-2 </a:t>
            </a:r>
            <a:r>
              <a:rPr lang="zh-TW" altLang="en-US" sz="3200" dirty="0" smtClean="0"/>
              <a:t>二維陣列 </a:t>
            </a:r>
            <a:r>
              <a:rPr lang="en-US" altLang="zh-TW" sz="3200" dirty="0" smtClean="0"/>
              <a:t>(Two-Dimensional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已列為主序的</a:t>
            </a:r>
            <a:r>
              <a:rPr lang="en-US" altLang="zh-TW" dirty="0"/>
              <a:t>C </a:t>
            </a:r>
            <a:r>
              <a:rPr lang="zh-TW" altLang="en-US" dirty="0"/>
              <a:t>語言二維陣列， 假設第一維索引由</a:t>
            </a:r>
            <a:r>
              <a:rPr lang="en-US" altLang="zh-TW" dirty="0"/>
              <a:t>0 </a:t>
            </a:r>
            <a:r>
              <a:rPr lang="zh-TW" altLang="en-US" dirty="0" smtClean="0"/>
              <a:t>至</a:t>
            </a:r>
            <a:r>
              <a:rPr lang="en-US" altLang="zh-TW" dirty="0" smtClean="0"/>
              <a:t>ROW</a:t>
            </a:r>
            <a:r>
              <a:rPr lang="zh-TW" altLang="en-US" dirty="0"/>
              <a:t>−</a:t>
            </a:r>
            <a:r>
              <a:rPr lang="en-US" altLang="zh-TW" dirty="0"/>
              <a:t>1</a:t>
            </a:r>
            <a:r>
              <a:rPr lang="zh-TW" altLang="en-US" dirty="0"/>
              <a:t>，第二維索引由</a:t>
            </a:r>
            <a:r>
              <a:rPr lang="en-US" altLang="zh-TW" dirty="0"/>
              <a:t>0 </a:t>
            </a:r>
            <a:r>
              <a:rPr lang="zh-TW" altLang="en-US" dirty="0"/>
              <a:t>至</a:t>
            </a:r>
            <a:r>
              <a:rPr lang="en-US" altLang="zh-TW" dirty="0"/>
              <a:t>COL </a:t>
            </a:r>
            <a:r>
              <a:rPr lang="zh-TW" altLang="en-US" dirty="0"/>
              <a:t>−</a:t>
            </a:r>
            <a:r>
              <a:rPr lang="en-US" altLang="zh-TW" dirty="0"/>
              <a:t>1</a:t>
            </a:r>
            <a:r>
              <a:rPr lang="zh-TW" altLang="en-US" dirty="0"/>
              <a:t>，則第一、二維索引分別為</a:t>
            </a:r>
            <a:r>
              <a:rPr lang="en-US" altLang="zh-TW" i="1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, </a:t>
            </a:r>
            <a:r>
              <a:rPr lang="en-US" altLang="zh-TW" i="1" dirty="0" smtClean="0"/>
              <a:t>j</a:t>
            </a:r>
            <a:r>
              <a:rPr lang="zh-TW" altLang="en-US" dirty="0" smtClean="0"/>
              <a:t>的</a:t>
            </a:r>
            <a:r>
              <a:rPr lang="zh-TW" altLang="en-US" dirty="0"/>
              <a:t>元素其位址計算方式為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一般的電腦語言除了使用以列為主序 </a:t>
            </a:r>
            <a:r>
              <a:rPr lang="en-US" altLang="zh-TW" dirty="0"/>
              <a:t>(row major) </a:t>
            </a:r>
            <a:r>
              <a:rPr lang="zh-TW" altLang="en-US" dirty="0"/>
              <a:t>的方式處理</a:t>
            </a:r>
            <a:r>
              <a:rPr lang="zh-TW" altLang="en-US" dirty="0" smtClean="0"/>
              <a:t>二維</a:t>
            </a:r>
            <a:r>
              <a:rPr lang="zh-TW" altLang="en-US" dirty="0"/>
              <a:t>陣列外，在某些程式語言中也有採用</a:t>
            </a:r>
            <a:r>
              <a:rPr lang="zh-TW" altLang="en-US" b="1" dirty="0"/>
              <a:t>以行為主序 </a:t>
            </a:r>
            <a:r>
              <a:rPr lang="en-US" altLang="zh-TW" dirty="0"/>
              <a:t>(column major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方式處理二維陣列。例如宣告如下：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98" y="2430514"/>
            <a:ext cx="2085007" cy="296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55" y="4515966"/>
            <a:ext cx="2343150" cy="435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0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2-3-2 </a:t>
            </a:r>
            <a:r>
              <a:rPr lang="zh-TW" altLang="en-US" sz="3200" dirty="0"/>
              <a:t>二維陣列 </a:t>
            </a:r>
            <a:r>
              <a:rPr lang="en-US" altLang="zh-TW" sz="3200" dirty="0"/>
              <a:t>(Two-Dimensional Array)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07655"/>
            <a:ext cx="7772400" cy="2764631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0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2-3-2 </a:t>
            </a:r>
            <a:r>
              <a:rPr lang="zh-TW" altLang="en-US" dirty="0"/>
              <a:t>二維陣列 </a:t>
            </a:r>
            <a:r>
              <a:rPr lang="en-US" altLang="zh-TW" dirty="0"/>
              <a:t>(Two-Dimensional Array)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因此以行為主序的二維陣列，若第一維索引由</a:t>
            </a:r>
            <a:r>
              <a:rPr lang="en-US" altLang="zh-TW" dirty="0"/>
              <a:t>0 </a:t>
            </a:r>
            <a:r>
              <a:rPr lang="zh-TW" altLang="en-US" dirty="0"/>
              <a:t>至</a:t>
            </a:r>
            <a:r>
              <a:rPr lang="en-US" altLang="zh-TW" dirty="0"/>
              <a:t>ROW</a:t>
            </a:r>
            <a:r>
              <a:rPr lang="zh-TW" altLang="en-US" dirty="0"/>
              <a:t>−</a:t>
            </a:r>
            <a:r>
              <a:rPr lang="en-US" altLang="zh-TW" dirty="0"/>
              <a:t>1</a:t>
            </a:r>
            <a:r>
              <a:rPr lang="zh-TW" altLang="en-US" dirty="0"/>
              <a:t>，</a:t>
            </a:r>
            <a:r>
              <a:rPr lang="zh-TW" altLang="en-US" dirty="0" smtClean="0"/>
              <a:t>第二</a:t>
            </a:r>
            <a:r>
              <a:rPr lang="zh-TW" altLang="en-US" dirty="0"/>
              <a:t>維索引由</a:t>
            </a:r>
            <a:r>
              <a:rPr lang="en-US" altLang="zh-TW" dirty="0"/>
              <a:t>0 </a:t>
            </a:r>
            <a:r>
              <a:rPr lang="zh-TW" altLang="en-US" dirty="0"/>
              <a:t>至</a:t>
            </a:r>
            <a:r>
              <a:rPr lang="en-US" altLang="zh-TW" dirty="0"/>
              <a:t>COL </a:t>
            </a:r>
            <a:r>
              <a:rPr lang="zh-TW" altLang="en-US" dirty="0"/>
              <a:t>−</a:t>
            </a:r>
            <a:r>
              <a:rPr lang="en-US" altLang="zh-TW" dirty="0"/>
              <a:t>1</a:t>
            </a:r>
            <a:r>
              <a:rPr lang="zh-TW" altLang="en-US" dirty="0"/>
              <a:t>，則第一、二維索引分別為</a:t>
            </a:r>
            <a:r>
              <a:rPr lang="en-US" altLang="zh-TW" i="1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, </a:t>
            </a:r>
            <a:r>
              <a:rPr lang="en-US" altLang="zh-TW" i="1" dirty="0"/>
              <a:t>j </a:t>
            </a:r>
            <a:r>
              <a:rPr lang="zh-TW" altLang="en-US" dirty="0"/>
              <a:t>的元素之</a:t>
            </a:r>
            <a:r>
              <a:rPr lang="zh-TW" altLang="en-US" dirty="0" smtClean="0"/>
              <a:t>位址計算</a:t>
            </a:r>
            <a:r>
              <a:rPr lang="zh-TW" altLang="en-US" dirty="0"/>
              <a:t>方式為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存取已知索引值之元素時，時間複雜度仍為</a:t>
            </a:r>
            <a:r>
              <a:rPr lang="en-US" altLang="zh-TW" dirty="0"/>
              <a:t>O(1)</a:t>
            </a:r>
            <a:r>
              <a:rPr lang="zh-TW" altLang="en-US" dirty="0"/>
              <a:t>。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9" y="2571751"/>
            <a:ext cx="2181225" cy="39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/>
              <a:t>2-4 </a:t>
            </a:r>
            <a:r>
              <a:rPr lang="zh-TW" altLang="en-US" sz="3200" dirty="0"/>
              <a:t>結 構</a:t>
            </a:r>
            <a:br>
              <a:rPr lang="zh-TW" altLang="en-US" sz="3200" dirty="0"/>
            </a:br>
            <a:r>
              <a:rPr lang="en-US" altLang="zh-TW" sz="3200" dirty="0"/>
              <a:t>2-4-1 </a:t>
            </a:r>
            <a:r>
              <a:rPr lang="zh-TW" altLang="en-US" sz="3200" dirty="0"/>
              <a:t>以</a:t>
            </a:r>
            <a:r>
              <a:rPr lang="en-US" altLang="zh-TW" sz="3200" dirty="0"/>
              <a:t>C </a:t>
            </a:r>
            <a:r>
              <a:rPr lang="zh-TW" altLang="en-US" sz="3200" dirty="0"/>
              <a:t>語言實作結構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定義結構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結構</a:t>
            </a:r>
            <a:r>
              <a:rPr lang="zh-TW" altLang="en-US" dirty="0"/>
              <a:t>由哪些欄位組成，欄位的資料型態為何，都必須事先定義</a:t>
            </a:r>
            <a:r>
              <a:rPr lang="zh-TW" altLang="en-US" dirty="0" smtClean="0"/>
              <a:t>。其</a:t>
            </a:r>
            <a:r>
              <a:rPr lang="zh-TW" altLang="en-US" dirty="0"/>
              <a:t>語法如下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lvl="1"/>
            <a:r>
              <a:rPr lang="zh-TW" altLang="en-US" dirty="0"/>
              <a:t>例如圖</a:t>
            </a:r>
            <a:r>
              <a:rPr lang="en-US" altLang="zh-TW" dirty="0"/>
              <a:t>2-10 </a:t>
            </a:r>
            <a:r>
              <a:rPr lang="zh-TW" altLang="en-US" dirty="0"/>
              <a:t>的</a:t>
            </a:r>
            <a:r>
              <a:rPr lang="en-US" altLang="zh-TW" dirty="0"/>
              <a:t>student </a:t>
            </a:r>
            <a:r>
              <a:rPr lang="zh-TW" altLang="en-US" dirty="0"/>
              <a:t>結構中有三個欄位分別為學生</a:t>
            </a:r>
            <a:r>
              <a:rPr lang="zh-TW" altLang="en-US" dirty="0" smtClean="0"/>
              <a:t>姓名</a:t>
            </a:r>
            <a:r>
              <a:rPr lang="en-US" altLang="zh-TW" dirty="0" err="1" smtClean="0"/>
              <a:t>sname</a:t>
            </a:r>
            <a:r>
              <a:rPr lang="zh-TW" altLang="en-US" dirty="0"/>
              <a:t>、座號</a:t>
            </a:r>
            <a:r>
              <a:rPr lang="en-US" altLang="zh-TW" dirty="0" err="1"/>
              <a:t>sid</a:t>
            </a:r>
            <a:r>
              <a:rPr lang="en-US" altLang="zh-TW" dirty="0"/>
              <a:t> </a:t>
            </a:r>
            <a:r>
              <a:rPr lang="zh-TW" altLang="en-US" dirty="0"/>
              <a:t>及成績</a:t>
            </a:r>
            <a:r>
              <a:rPr lang="en-US" altLang="zh-TW" dirty="0"/>
              <a:t>score </a:t>
            </a:r>
            <a:r>
              <a:rPr lang="zh-TW" altLang="en-US" dirty="0"/>
              <a:t>欄位。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78558"/>
            <a:ext cx="4276725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98" y="2376663"/>
            <a:ext cx="6451204" cy="1922329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4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zh-TW" altLang="en-US" dirty="0"/>
              <a:t>可以定義如下：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宣告結構</a:t>
            </a:r>
            <a:r>
              <a:rPr lang="zh-TW" altLang="en-US" dirty="0" smtClean="0"/>
              <a:t>變數</a:t>
            </a:r>
            <a:endParaRPr lang="en-US" altLang="zh-TW" dirty="0" smtClean="0"/>
          </a:p>
          <a:p>
            <a:pPr lvl="1"/>
            <a:r>
              <a:rPr lang="zh-TW" altLang="en-US" dirty="0"/>
              <a:t>定義了結構欄位之後，接著才能宣告結構變數，以便分配</a:t>
            </a:r>
            <a:r>
              <a:rPr lang="zh-TW" altLang="en-US" dirty="0" smtClean="0"/>
              <a:t>記憶體空間</a:t>
            </a:r>
            <a:r>
              <a:rPr lang="zh-TW" altLang="en-US" dirty="0"/>
              <a:t>，宣告的語法須包含保留字</a:t>
            </a:r>
            <a:r>
              <a:rPr lang="en-US" altLang="zh-TW" dirty="0" err="1"/>
              <a:t>struct</a:t>
            </a:r>
            <a:r>
              <a:rPr lang="zh-TW" altLang="en-US" dirty="0"/>
              <a:t>，語法如下：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815666"/>
            <a:ext cx="3181350" cy="119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73" y="4227934"/>
            <a:ext cx="3457575" cy="46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0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/>
              <a:t>例如宣告</a:t>
            </a:r>
            <a:r>
              <a:rPr lang="en-US" altLang="zh-TW" dirty="0"/>
              <a:t>s </a:t>
            </a:r>
            <a:r>
              <a:rPr lang="zh-TW" altLang="en-US" dirty="0"/>
              <a:t>為</a:t>
            </a:r>
            <a:r>
              <a:rPr lang="en-US" altLang="zh-TW" dirty="0"/>
              <a:t>student </a:t>
            </a:r>
            <a:r>
              <a:rPr lang="zh-TW" altLang="en-US" dirty="0"/>
              <a:t>結構之變數，程式如下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struct</a:t>
            </a:r>
            <a:r>
              <a:rPr lang="en-US" altLang="zh-TW" dirty="0" smtClean="0"/>
              <a:t> student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/>
              <a:t>則結構變數</a:t>
            </a:r>
            <a:r>
              <a:rPr lang="en-US" altLang="zh-TW" dirty="0"/>
              <a:t>s </a:t>
            </a:r>
            <a:r>
              <a:rPr lang="zh-TW" altLang="en-US" dirty="0"/>
              <a:t>在記憶體中佔了</a:t>
            </a:r>
            <a:r>
              <a:rPr lang="en-US" altLang="zh-TW" dirty="0"/>
              <a:t>28 </a:t>
            </a:r>
            <a:r>
              <a:rPr lang="zh-TW" altLang="en-US" dirty="0"/>
              <a:t>個位元組空間，如圖</a:t>
            </a:r>
            <a:r>
              <a:rPr lang="en-US" altLang="zh-TW" dirty="0"/>
              <a:t>2-11 </a:t>
            </a:r>
            <a:r>
              <a:rPr lang="zh-TW" altLang="en-US" dirty="0"/>
              <a:t>所示。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869673"/>
            <a:ext cx="3143250" cy="47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3186812"/>
            <a:ext cx="5391150" cy="15144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7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定義</a:t>
            </a:r>
            <a:r>
              <a:rPr lang="zh-TW" altLang="en-US" dirty="0"/>
              <a:t>新型態</a:t>
            </a:r>
            <a:r>
              <a:rPr lang="zh-TW" altLang="en-US" dirty="0" smtClean="0"/>
              <a:t>名稱</a:t>
            </a:r>
            <a:endParaRPr lang="en-US" altLang="zh-TW" dirty="0" smtClean="0"/>
          </a:p>
          <a:p>
            <a:pPr lvl="1"/>
            <a:r>
              <a:rPr lang="zh-TW" altLang="en-US" dirty="0"/>
              <a:t>程式中任何時候用到</a:t>
            </a:r>
            <a:r>
              <a:rPr lang="en-US" altLang="zh-TW" dirty="0"/>
              <a:t>student </a:t>
            </a:r>
            <a:r>
              <a:rPr lang="zh-TW" altLang="en-US" dirty="0"/>
              <a:t>結構型態都必須加上</a:t>
            </a:r>
            <a:r>
              <a:rPr lang="zh-TW" altLang="en-US" dirty="0" smtClean="0"/>
              <a:t>保留字</a:t>
            </a:r>
            <a:r>
              <a:rPr lang="en-US" altLang="zh-TW" dirty="0" err="1" smtClean="0"/>
              <a:t>struct</a:t>
            </a:r>
            <a:r>
              <a:rPr lang="zh-TW" altLang="en-US" dirty="0"/>
              <a:t>，例如宣告結構變數時，又若要印出</a:t>
            </a:r>
            <a:r>
              <a:rPr lang="en-US" altLang="zh-TW" dirty="0"/>
              <a:t>student </a:t>
            </a:r>
            <a:r>
              <a:rPr lang="zh-TW" altLang="en-US" dirty="0"/>
              <a:t>結構型態所需</a:t>
            </a:r>
            <a:r>
              <a:rPr lang="zh-TW" altLang="en-US" dirty="0" smtClean="0"/>
              <a:t>的空間</a:t>
            </a:r>
            <a:r>
              <a:rPr lang="zh-TW" altLang="en-US" dirty="0"/>
              <a:t>大小，則敘述為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/>
              <a:t>可使用</a:t>
            </a:r>
            <a:r>
              <a:rPr lang="en-US" altLang="zh-TW" dirty="0" err="1"/>
              <a:t>typedef</a:t>
            </a:r>
            <a:r>
              <a:rPr lang="en-US" altLang="zh-TW" dirty="0"/>
              <a:t> </a:t>
            </a:r>
            <a:r>
              <a:rPr lang="zh-TW" altLang="en-US" dirty="0"/>
              <a:t>自行定義新型態名稱，則可以省去此麻煩，讓程式</a:t>
            </a:r>
            <a:r>
              <a:rPr lang="zh-TW" altLang="en-US" dirty="0" smtClean="0"/>
              <a:t>更簡潔</a:t>
            </a:r>
            <a:r>
              <a:rPr lang="zh-TW" altLang="en-US" dirty="0"/>
              <a:t>，其語法如下：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9" y="2679762"/>
            <a:ext cx="576262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3914757"/>
            <a:ext cx="4210050" cy="45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57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/>
              <a:t>因此若</a:t>
            </a:r>
            <a:r>
              <a:rPr lang="zh-TW" altLang="en-US" dirty="0" smtClean="0"/>
              <a:t>定義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程式</a:t>
            </a:r>
            <a:r>
              <a:rPr lang="zh-TW" altLang="en-US" dirty="0"/>
              <a:t>在任何時候可以使用</a:t>
            </a:r>
            <a:r>
              <a:rPr lang="en-US" altLang="zh-TW" dirty="0"/>
              <a:t>STUDENT </a:t>
            </a:r>
            <a:r>
              <a:rPr lang="zh-TW" altLang="en-US" dirty="0"/>
              <a:t>來代替</a:t>
            </a:r>
            <a:r>
              <a:rPr lang="en-US" altLang="zh-TW" dirty="0" err="1"/>
              <a:t>struct</a:t>
            </a:r>
            <a:r>
              <a:rPr lang="en-US" altLang="zh-TW" dirty="0"/>
              <a:t> student</a:t>
            </a:r>
            <a:r>
              <a:rPr lang="zh-TW" altLang="en-US" dirty="0" smtClean="0"/>
              <a:t>，例如</a:t>
            </a:r>
            <a:r>
              <a:rPr lang="zh-TW" altLang="en-US" dirty="0"/>
              <a:t>結構變數可宣告為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要</a:t>
            </a:r>
            <a:r>
              <a:rPr lang="zh-TW" altLang="en-US" dirty="0"/>
              <a:t>得知</a:t>
            </a:r>
            <a:r>
              <a:rPr lang="en-US" altLang="zh-TW" dirty="0"/>
              <a:t>student </a:t>
            </a:r>
            <a:r>
              <a:rPr lang="zh-TW" altLang="en-US" dirty="0"/>
              <a:t>結構型態所需的空間大小為：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4" y="1810216"/>
            <a:ext cx="47529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3057804"/>
            <a:ext cx="1962150" cy="37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9" y="3975906"/>
            <a:ext cx="4886325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/>
              <a:t>此外，定義結構型態和定義新型態名稱可以合在一起寫，語法為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因此</a:t>
            </a:r>
            <a:r>
              <a:rPr lang="zh-TW" altLang="en-US" dirty="0"/>
              <a:t>可以定義型態</a:t>
            </a:r>
            <a:r>
              <a:rPr lang="en-US" altLang="zh-TW" dirty="0"/>
              <a:t>STUDENT </a:t>
            </a:r>
            <a:r>
              <a:rPr lang="zh-TW" altLang="en-US" dirty="0"/>
              <a:t>如下：</a:t>
            </a: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085696"/>
            <a:ext cx="4533900" cy="1493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936207"/>
            <a:ext cx="3905250" cy="120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9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存取</a:t>
            </a:r>
            <a:r>
              <a:rPr lang="zh-TW" altLang="en-US" dirty="0"/>
              <a:t>結構變數的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1"/>
            <a:r>
              <a:rPr lang="zh-TW" altLang="en-US" dirty="0"/>
              <a:t>要存取結構變數的資料，必須指明欄位名稱，格式如下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例如</a:t>
            </a:r>
            <a:r>
              <a:rPr lang="zh-TW" altLang="en-US" dirty="0"/>
              <a:t>結構變數</a:t>
            </a:r>
            <a:r>
              <a:rPr lang="en-US" altLang="zh-TW" dirty="0"/>
              <a:t>s </a:t>
            </a:r>
            <a:r>
              <a:rPr lang="zh-TW" altLang="en-US" dirty="0"/>
              <a:t>存入學生</a:t>
            </a:r>
            <a:r>
              <a:rPr lang="en-US" altLang="zh-TW" dirty="0"/>
              <a:t>John </a:t>
            </a:r>
            <a:r>
              <a:rPr lang="zh-TW" altLang="en-US" dirty="0"/>
              <a:t>的資料，其座號</a:t>
            </a:r>
            <a:r>
              <a:rPr lang="en-US" altLang="zh-TW" dirty="0"/>
              <a:t>10 </a:t>
            </a:r>
            <a:r>
              <a:rPr lang="zh-TW" altLang="en-US" dirty="0"/>
              <a:t>號，成績</a:t>
            </a:r>
            <a:r>
              <a:rPr lang="en-US" altLang="zh-TW" dirty="0"/>
              <a:t>90 </a:t>
            </a:r>
            <a:r>
              <a:rPr lang="zh-TW" altLang="en-US" dirty="0"/>
              <a:t>分，</a:t>
            </a:r>
            <a:r>
              <a:rPr lang="zh-TW" altLang="en-US" dirty="0" smtClean="0"/>
              <a:t>則程式</a:t>
            </a:r>
            <a:r>
              <a:rPr lang="zh-TW" altLang="en-US" dirty="0"/>
              <a:t>敘述如下：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193709"/>
            <a:ext cx="2686050" cy="45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51870"/>
            <a:ext cx="7543800" cy="892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1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2-1 </a:t>
            </a:r>
            <a:r>
              <a:rPr lang="zh-TW" altLang="en-US" dirty="0"/>
              <a:t>陣列的定義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有限個相同資料型態的元素所組成的有序</a:t>
            </a:r>
            <a:r>
              <a:rPr lang="zh-TW" altLang="en-US" dirty="0" smtClean="0"/>
              <a:t>集合</a:t>
            </a:r>
            <a:endParaRPr lang="en-US" altLang="zh-TW" dirty="0" smtClean="0"/>
          </a:p>
          <a:p>
            <a:r>
              <a:rPr lang="zh-TW" altLang="en-US" dirty="0" smtClean="0"/>
              <a:t>多筆</a:t>
            </a:r>
            <a:r>
              <a:rPr lang="zh-TW" altLang="en-US" dirty="0"/>
              <a:t>資料連續地儲存於一大塊記憶體</a:t>
            </a:r>
            <a:r>
              <a:rPr lang="zh-TW" altLang="en-US" dirty="0" smtClean="0"/>
              <a:t>中</a:t>
            </a:r>
            <a:endParaRPr lang="en-US" altLang="zh-TW" dirty="0" smtClean="0"/>
          </a:p>
          <a:p>
            <a:r>
              <a:rPr lang="zh-TW" altLang="en-US" dirty="0"/>
              <a:t>共同一個名稱來</a:t>
            </a:r>
            <a:r>
              <a:rPr lang="zh-TW" altLang="en-US" dirty="0" smtClean="0"/>
              <a:t>表示</a:t>
            </a:r>
            <a:endParaRPr lang="en-US" altLang="zh-TW" dirty="0" smtClean="0"/>
          </a:p>
          <a:p>
            <a:r>
              <a:rPr lang="zh-TW" altLang="en-US" dirty="0" smtClean="0"/>
              <a:t>每一個</a:t>
            </a:r>
            <a:r>
              <a:rPr lang="zh-TW" altLang="en-US" dirty="0"/>
              <a:t>元素經由索引 </a:t>
            </a:r>
            <a:r>
              <a:rPr lang="en-US" altLang="zh-TW" dirty="0"/>
              <a:t>( index</a:t>
            </a:r>
            <a:r>
              <a:rPr lang="zh-TW" altLang="en-US" dirty="0"/>
              <a:t>，或稱註標 </a:t>
            </a:r>
            <a:r>
              <a:rPr lang="en-US" altLang="zh-TW" dirty="0"/>
              <a:t>) </a:t>
            </a:r>
            <a:r>
              <a:rPr lang="zh-TW" altLang="en-US" dirty="0"/>
              <a:t>來識別，則陣列可解釋為</a:t>
            </a:r>
            <a:r>
              <a:rPr lang="zh-TW" altLang="en-US" dirty="0" smtClean="0"/>
              <a:t>一組</a:t>
            </a:r>
            <a:r>
              <a:rPr lang="zh-TW" altLang="en-US" dirty="0"/>
              <a:t>索引與資料的對映。</a:t>
            </a:r>
          </a:p>
        </p:txBody>
      </p:sp>
    </p:spTree>
    <p:extLst>
      <p:ext uri="{BB962C8B-B14F-4D97-AF65-F5344CB8AC3E}">
        <p14:creationId xmlns:p14="http://schemas.microsoft.com/office/powerpoint/2010/main" val="5515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/>
              <a:t>則結構變數</a:t>
            </a:r>
            <a:r>
              <a:rPr lang="en-US" altLang="zh-TW" dirty="0"/>
              <a:t>s </a:t>
            </a:r>
            <a:r>
              <a:rPr lang="zh-TW" altLang="en-US" dirty="0"/>
              <a:t>的記憶體內容如下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若要</a:t>
            </a:r>
            <a:r>
              <a:rPr lang="zh-TW" altLang="en-US" dirty="0"/>
              <a:t>將結構變數</a:t>
            </a:r>
            <a:r>
              <a:rPr lang="en-US" altLang="zh-TW" dirty="0"/>
              <a:t>s </a:t>
            </a:r>
            <a:r>
              <a:rPr lang="zh-TW" altLang="en-US" dirty="0"/>
              <a:t>之成績欄位印出，則敘述如下：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815666"/>
            <a:ext cx="5543550" cy="80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04263"/>
            <a:ext cx="3810000" cy="492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8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2-4-2 </a:t>
            </a:r>
            <a:r>
              <a:rPr lang="zh-TW" altLang="en-US" dirty="0"/>
              <a:t>結構陣列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例如每一位學生資料包含姓名、座號與成績，共有</a:t>
            </a:r>
            <a:r>
              <a:rPr lang="en-US" altLang="zh-TW" dirty="0" smtClean="0"/>
              <a:t>50</a:t>
            </a:r>
            <a:r>
              <a:rPr lang="zh-TW" altLang="en-US" dirty="0" smtClean="0"/>
              <a:t>名</a:t>
            </a:r>
            <a:r>
              <a:rPr lang="zh-TW" altLang="en-US" dirty="0"/>
              <a:t>學生，儲存資料的陣列可以設計如下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則</a:t>
            </a:r>
            <a:r>
              <a:rPr lang="zh-TW" altLang="en-US" dirty="0"/>
              <a:t>存取結構陣列資料的格式為：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93708"/>
            <a:ext cx="6477000" cy="1350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84948"/>
            <a:ext cx="380047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46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2-4-2 </a:t>
            </a:r>
            <a:r>
              <a:rPr lang="zh-TW" altLang="en-US" dirty="0"/>
              <a:t>結構陣列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827584" y="987574"/>
            <a:ext cx="6351215" cy="3705876"/>
            <a:chOff x="611560" y="1916832"/>
            <a:chExt cx="6351215" cy="4941168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916832"/>
              <a:ext cx="3743325" cy="156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225" y="3571875"/>
              <a:ext cx="4781550" cy="3286125"/>
            </a:xfrm>
            <a:prstGeom prst="rect">
              <a:avLst/>
            </a:prstGeom>
            <a:noFill/>
            <a:ln w="57150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41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 </a:t>
            </a:r>
            <a:r>
              <a:rPr lang="zh-TW" altLang="en-US" dirty="0"/>
              <a:t>指 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275607"/>
            <a:ext cx="8229600" cy="3394472"/>
          </a:xfrm>
        </p:spPr>
        <p:txBody>
          <a:bodyPr/>
          <a:lstStyle/>
          <a:p>
            <a:r>
              <a:rPr lang="zh-TW" altLang="en-US" b="1" dirty="0"/>
              <a:t>指標</a:t>
            </a:r>
            <a:r>
              <a:rPr lang="zh-TW" altLang="en-US" dirty="0"/>
              <a:t> </a:t>
            </a:r>
            <a:r>
              <a:rPr lang="en-US" altLang="zh-TW" dirty="0"/>
              <a:t>(pointer) </a:t>
            </a:r>
            <a:r>
              <a:rPr lang="zh-TW" altLang="en-US" dirty="0"/>
              <a:t>用於儲存記憶體的位址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45" y="1779662"/>
            <a:ext cx="4008727" cy="3276364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3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語言實作指標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宣告指標變數的語法如下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語法中之星號 </a:t>
            </a:r>
            <a:r>
              <a:rPr lang="zh-TW" altLang="en-US" dirty="0" smtClean="0"/>
              <a:t>“</a:t>
            </a:r>
            <a:r>
              <a:rPr lang="zh-TW" altLang="en-US" dirty="0" smtClean="0">
                <a:latin typeface="CourierNew"/>
              </a:rPr>
              <a:t>*</a:t>
            </a:r>
            <a:r>
              <a:rPr lang="zh-TW" altLang="en-US" dirty="0" smtClean="0"/>
              <a:t>” </a:t>
            </a:r>
            <a:r>
              <a:rPr lang="zh-TW" altLang="en-US" dirty="0"/>
              <a:t>表示此變數為一個儲存位址的指標變數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9" y="1875235"/>
            <a:ext cx="3057525" cy="46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3111810"/>
            <a:ext cx="173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636708"/>
            <a:ext cx="3429000" cy="12573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81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語言實作指標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要將某變數之位址存入指標中，必須利用符號 “</a:t>
            </a:r>
            <a:r>
              <a:rPr lang="en-US" altLang="zh-TW" sz="2000" dirty="0"/>
              <a:t>&amp;”</a:t>
            </a:r>
            <a:r>
              <a:rPr lang="zh-TW" altLang="en-US" sz="2000" dirty="0"/>
              <a:t>，例如指標</a:t>
            </a:r>
            <a:r>
              <a:rPr lang="en-US" altLang="zh-TW" sz="2000" dirty="0" smtClean="0"/>
              <a:t>p</a:t>
            </a:r>
            <a:r>
              <a:rPr lang="zh-TW" altLang="en-US" sz="2000" dirty="0" smtClean="0"/>
              <a:t>指向</a:t>
            </a:r>
            <a:r>
              <a:rPr lang="zh-TW" altLang="en-US" sz="2000" dirty="0"/>
              <a:t>整數變數</a:t>
            </a:r>
            <a:r>
              <a:rPr lang="en-US" altLang="zh-TW" sz="2000" dirty="0"/>
              <a:t>x</a:t>
            </a:r>
            <a:r>
              <a:rPr lang="zh-TW" altLang="en-US" sz="2000" dirty="0"/>
              <a:t>，程式為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/>
              <a:t>圖</a:t>
            </a:r>
            <a:r>
              <a:rPr lang="en-US" altLang="zh-TW" sz="2000" dirty="0"/>
              <a:t>2-15 </a:t>
            </a:r>
            <a:r>
              <a:rPr lang="zh-TW" altLang="en-US" sz="2000" dirty="0"/>
              <a:t>說明指令 “</a:t>
            </a:r>
            <a:r>
              <a:rPr lang="en-US" altLang="zh-TW" sz="2000" dirty="0"/>
              <a:t>p=&amp;x;” </a:t>
            </a:r>
            <a:r>
              <a:rPr lang="zh-TW" altLang="en-US" sz="2000" dirty="0"/>
              <a:t>被執行後記憶體的配置情形，指標</a:t>
            </a:r>
            <a:r>
              <a:rPr lang="en-US" altLang="zh-TW" sz="2000" dirty="0"/>
              <a:t>p </a:t>
            </a:r>
            <a:r>
              <a:rPr lang="zh-TW" altLang="en-US" sz="2000" dirty="0"/>
              <a:t>的</a:t>
            </a:r>
            <a:r>
              <a:rPr lang="zh-TW" altLang="en-US" sz="2000" dirty="0" smtClean="0"/>
              <a:t>內容</a:t>
            </a:r>
            <a:r>
              <a:rPr lang="zh-TW" altLang="en-US" sz="2000" dirty="0"/>
              <a:t>被設定為</a:t>
            </a:r>
            <a:r>
              <a:rPr lang="en-US" altLang="zh-TW" sz="2000" dirty="0"/>
              <a:t>x </a:t>
            </a:r>
            <a:r>
              <a:rPr lang="zh-TW" altLang="en-US" sz="2000" dirty="0"/>
              <a:t>的位址 </a:t>
            </a:r>
            <a:r>
              <a:rPr lang="en-US" altLang="zh-TW" sz="2000" dirty="0"/>
              <a:t>&amp;x</a:t>
            </a:r>
            <a:r>
              <a:rPr lang="zh-TW" altLang="en-US" sz="2000" dirty="0"/>
              <a:t>，而變數</a:t>
            </a:r>
            <a:r>
              <a:rPr lang="en-US" altLang="zh-TW" sz="2000" dirty="0"/>
              <a:t>x </a:t>
            </a:r>
            <a:r>
              <a:rPr lang="zh-TW" altLang="en-US" sz="2000" dirty="0"/>
              <a:t>則可以用 *</a:t>
            </a:r>
            <a:r>
              <a:rPr lang="en-US" altLang="zh-TW" sz="2000" dirty="0"/>
              <a:t>p </a:t>
            </a:r>
            <a:r>
              <a:rPr lang="zh-TW" altLang="en-US" sz="2000" dirty="0"/>
              <a:t>來表示。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8723"/>
            <a:ext cx="46386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5846"/>
            <a:ext cx="5334000" cy="1150144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2-5-1 </a:t>
            </a:r>
            <a:r>
              <a:rPr lang="zh-TW" altLang="en-US" dirty="0"/>
              <a:t>以</a:t>
            </a:r>
            <a:r>
              <a:rPr lang="en-US" altLang="zh-TW" dirty="0"/>
              <a:t>C </a:t>
            </a:r>
            <a:r>
              <a:rPr lang="zh-TW" altLang="en-US" dirty="0"/>
              <a:t>語言實作指標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若要將整數變數</a:t>
            </a:r>
            <a:r>
              <a:rPr lang="en-US" altLang="zh-TW" dirty="0"/>
              <a:t>x </a:t>
            </a:r>
            <a:r>
              <a:rPr lang="zh-TW" altLang="en-US" dirty="0"/>
              <a:t>的設定為</a:t>
            </a:r>
            <a:r>
              <a:rPr lang="en-US" altLang="zh-TW" dirty="0"/>
              <a:t>10</a:t>
            </a:r>
            <a:r>
              <a:rPr lang="zh-TW" altLang="en-US" dirty="0"/>
              <a:t>，則可透過指標</a:t>
            </a:r>
            <a:r>
              <a:rPr lang="en-US" altLang="zh-TW" dirty="0"/>
              <a:t>p </a:t>
            </a:r>
            <a:r>
              <a:rPr lang="zh-TW" altLang="en-US" dirty="0"/>
              <a:t>間接存取，</a:t>
            </a:r>
            <a:r>
              <a:rPr lang="zh-TW" altLang="en-US" dirty="0" smtClean="0"/>
              <a:t>方法如下：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即相當於</a:t>
            </a: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34" y="2085696"/>
            <a:ext cx="1609725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50" y="2841780"/>
            <a:ext cx="161925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6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2-5-2 </a:t>
            </a:r>
            <a:r>
              <a:rPr lang="zh-TW" altLang="en-US" dirty="0"/>
              <a:t>指標與陣列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當宣告整數陣列如下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實際上陣列名稱</a:t>
            </a:r>
            <a:r>
              <a:rPr lang="en-US" altLang="zh-TW" dirty="0"/>
              <a:t>a </a:t>
            </a:r>
            <a:r>
              <a:rPr lang="zh-TW" altLang="en-US" dirty="0"/>
              <a:t>與</a:t>
            </a:r>
            <a:r>
              <a:rPr lang="en-US" altLang="zh-TW" dirty="0"/>
              <a:t>b </a:t>
            </a:r>
            <a:r>
              <a:rPr lang="zh-TW" altLang="en-US" dirty="0"/>
              <a:t>本身為靜態</a:t>
            </a:r>
            <a:r>
              <a:rPr lang="zh-TW" altLang="en-US" dirty="0" smtClean="0"/>
              <a:t>指標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且設定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1671418"/>
            <a:ext cx="3724275" cy="60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231" y="3003798"/>
            <a:ext cx="1714500" cy="421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4011910"/>
            <a:ext cx="137160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2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2-5-2 </a:t>
            </a:r>
            <a:r>
              <a:rPr lang="zh-TW" altLang="en-US" dirty="0"/>
              <a:t>指標與陣列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 bwMode="auto">
          <a:xfrm>
            <a:off x="952190" y="43859"/>
            <a:ext cx="7239623" cy="5024994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8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2-5-3 </a:t>
            </a:r>
            <a:r>
              <a:rPr lang="zh-TW" altLang="en-US" dirty="0"/>
              <a:t>指標與結構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若指標指向一個結構型態的變數時，欲透過指標存取結構變數</a:t>
            </a:r>
            <a:r>
              <a:rPr lang="zh-TW" altLang="en-US" dirty="0" smtClean="0"/>
              <a:t>的資料</a:t>
            </a:r>
            <a:r>
              <a:rPr lang="zh-TW" altLang="en-US" dirty="0"/>
              <a:t>時，其格式為：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139702"/>
            <a:ext cx="4381500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80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2-2 </a:t>
            </a:r>
            <a:r>
              <a:rPr lang="zh-TW" altLang="en-US" sz="2800" dirty="0"/>
              <a:t>以</a:t>
            </a:r>
            <a:r>
              <a:rPr lang="en-US" altLang="zh-TW" sz="2800" dirty="0"/>
              <a:t>C </a:t>
            </a:r>
            <a:r>
              <a:rPr lang="zh-TW" altLang="en-US" sz="2800" dirty="0"/>
              <a:t>語言實作</a:t>
            </a:r>
            <a:r>
              <a:rPr lang="zh-TW" altLang="en-US" sz="2800" dirty="0" smtClean="0"/>
              <a:t>陣列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/>
              <a:t>2-2-1 </a:t>
            </a:r>
            <a:r>
              <a:rPr lang="zh-TW" altLang="en-US" sz="2800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C </a:t>
            </a:r>
            <a:r>
              <a:rPr lang="zh-TW" altLang="en-US" dirty="0"/>
              <a:t>語言宣告一維</a:t>
            </a:r>
            <a:r>
              <a:rPr lang="zh-TW" altLang="en-US" dirty="0" smtClean="0"/>
              <a:t>陣列 </a:t>
            </a:r>
            <a:r>
              <a:rPr lang="en-US" altLang="zh-TW" dirty="0"/>
              <a:t>(one-dimensional arrays) </a:t>
            </a:r>
            <a:r>
              <a:rPr lang="zh-TW" altLang="en-US" dirty="0"/>
              <a:t>的語法如下：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4" y="1977684"/>
            <a:ext cx="49815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3415690"/>
            <a:ext cx="5772150" cy="1414463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65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2-5-3 </a:t>
            </a:r>
            <a:r>
              <a:rPr lang="zh-TW" altLang="en-US" dirty="0"/>
              <a:t>指標與結構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25268"/>
            <a:ext cx="4417318" cy="2615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3" y="3540786"/>
            <a:ext cx="3545210" cy="158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02484"/>
            <a:ext cx="5239147" cy="1276603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36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宣告陣列時也可一併初始化元素值，</a:t>
            </a:r>
            <a:r>
              <a:rPr lang="en-US" altLang="zh-TW" dirty="0"/>
              <a:t>C </a:t>
            </a:r>
            <a:r>
              <a:rPr lang="zh-TW" altLang="en-US" dirty="0"/>
              <a:t>語言中將初始值放入</a:t>
            </a:r>
            <a:r>
              <a:rPr lang="zh-TW" altLang="en-US" dirty="0" smtClean="0"/>
              <a:t>符號“</a:t>
            </a:r>
            <a:r>
              <a:rPr lang="en-US" altLang="zh-TW" dirty="0"/>
              <a:t>{” </a:t>
            </a:r>
            <a:r>
              <a:rPr lang="zh-TW" altLang="en-US" dirty="0"/>
              <a:t>與 “</a:t>
            </a:r>
            <a:r>
              <a:rPr lang="en-US" altLang="zh-TW" dirty="0"/>
              <a:t>}” </a:t>
            </a:r>
            <a:r>
              <a:rPr lang="zh-TW" altLang="en-US" dirty="0"/>
              <a:t>之間，例如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陣列有兩個基本運算，分別是存入 </a:t>
            </a:r>
            <a:r>
              <a:rPr lang="en-US" altLang="zh-TW" dirty="0"/>
              <a:t>(store) </a:t>
            </a:r>
            <a:r>
              <a:rPr lang="zh-TW" altLang="en-US" dirty="0"/>
              <a:t>資料與取出 </a:t>
            </a:r>
            <a:r>
              <a:rPr lang="en-US" altLang="zh-TW" dirty="0"/>
              <a:t>(retrieve</a:t>
            </a:r>
            <a:r>
              <a:rPr lang="en-US" altLang="zh-TW" dirty="0" smtClean="0"/>
              <a:t>)</a:t>
            </a:r>
            <a:r>
              <a:rPr lang="zh-TW" altLang="en-US" dirty="0" smtClean="0"/>
              <a:t>資料</a:t>
            </a:r>
            <a:r>
              <a:rPr lang="zh-TW" altLang="en-US" dirty="0"/>
              <a:t>。存取陣列的資料時，除了指明陣列名稱之外，必須說明元素</a:t>
            </a:r>
            <a:r>
              <a:rPr lang="zh-TW" altLang="en-US" dirty="0" smtClean="0"/>
              <a:t>的索引</a:t>
            </a:r>
            <a:r>
              <a:rPr lang="zh-TW" altLang="en-US" dirty="0"/>
              <a:t>值。例如，若要將陣列</a:t>
            </a:r>
            <a:r>
              <a:rPr lang="en-US" altLang="zh-TW" dirty="0"/>
              <a:t>a </a:t>
            </a:r>
            <a:r>
              <a:rPr lang="zh-TW" altLang="en-US" dirty="0"/>
              <a:t>索引值為</a:t>
            </a:r>
            <a:r>
              <a:rPr lang="en-US" altLang="zh-TW" dirty="0"/>
              <a:t>0 </a:t>
            </a:r>
            <a:r>
              <a:rPr lang="zh-TW" altLang="en-US" dirty="0"/>
              <a:t>的元素設定為整數</a:t>
            </a:r>
            <a:r>
              <a:rPr lang="en-US" altLang="zh-TW" dirty="0"/>
              <a:t>12</a:t>
            </a:r>
            <a:r>
              <a:rPr lang="zh-TW" altLang="en-US" dirty="0"/>
              <a:t>，</a:t>
            </a:r>
            <a:r>
              <a:rPr lang="en-US" altLang="zh-TW" dirty="0"/>
              <a:t>C </a:t>
            </a:r>
            <a:r>
              <a:rPr lang="zh-TW" altLang="en-US" dirty="0" smtClean="0"/>
              <a:t>語言</a:t>
            </a:r>
            <a:r>
              <a:rPr lang="zh-TW" altLang="en-US" dirty="0"/>
              <a:t>的實作方式為：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95686"/>
            <a:ext cx="35528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4371950"/>
            <a:ext cx="18859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31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若要將變數</a:t>
            </a:r>
            <a:r>
              <a:rPr lang="en-US" altLang="zh-TW" dirty="0"/>
              <a:t>y </a:t>
            </a:r>
            <a:r>
              <a:rPr lang="zh-TW" altLang="en-US" dirty="0"/>
              <a:t>設定為陣列元素</a:t>
            </a:r>
            <a:r>
              <a:rPr lang="en-US" altLang="zh-TW" dirty="0"/>
              <a:t>a[3] </a:t>
            </a:r>
            <a:r>
              <a:rPr lang="zh-TW" altLang="en-US" dirty="0"/>
              <a:t>的資料，</a:t>
            </a:r>
            <a:r>
              <a:rPr lang="en-US" altLang="zh-TW" dirty="0"/>
              <a:t>C </a:t>
            </a:r>
            <a:r>
              <a:rPr lang="zh-TW" altLang="en-US" dirty="0"/>
              <a:t>語言的實作</a:t>
            </a:r>
            <a:r>
              <a:rPr lang="zh-TW" altLang="en-US" dirty="0" smtClean="0"/>
              <a:t>方式為</a:t>
            </a:r>
            <a:r>
              <a:rPr lang="zh-TW" altLang="en-US" dirty="0"/>
              <a:t>：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977684"/>
            <a:ext cx="1657350" cy="46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51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2-2-1 </a:t>
            </a:r>
            <a:r>
              <a:rPr lang="zh-TW" altLang="en-US" dirty="0"/>
              <a:t>一維陣列之實作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本章先前所提計算</a:t>
            </a:r>
            <a:r>
              <a:rPr lang="en-US" altLang="zh-TW" dirty="0"/>
              <a:t>100 </a:t>
            </a:r>
            <a:r>
              <a:rPr lang="zh-TW" altLang="en-US" dirty="0"/>
              <a:t>筆整數資料的平均值問題，若使用陣列</a:t>
            </a:r>
            <a:r>
              <a:rPr lang="zh-TW" altLang="en-US" dirty="0" smtClean="0"/>
              <a:t>來儲存</a:t>
            </a:r>
            <a:r>
              <a:rPr lang="zh-TW" altLang="en-US" dirty="0"/>
              <a:t>資料，程式可以設計為：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4" y="2139702"/>
            <a:ext cx="711517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78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1600</Words>
  <Application>Microsoft Office PowerPoint</Application>
  <PresentationFormat>如螢幕大小 (16:9)</PresentationFormat>
  <Paragraphs>163</Paragraphs>
  <Slides>60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60</vt:i4>
      </vt:variant>
    </vt:vector>
  </HeadingPairs>
  <TitlesOfParts>
    <vt:vector size="62" baseType="lpstr">
      <vt:lpstr>Office 佈景主題</vt:lpstr>
      <vt:lpstr>公正</vt:lpstr>
      <vt:lpstr>Chapter 2</vt:lpstr>
      <vt:lpstr>前言</vt:lpstr>
      <vt:lpstr>前言</vt:lpstr>
      <vt:lpstr>前言</vt:lpstr>
      <vt:lpstr>2-1 陣列的定義</vt:lpstr>
      <vt:lpstr>2-2 以C 語言實作陣列 2-2-1 一維陣列之實作</vt:lpstr>
      <vt:lpstr>2-2-1 一維陣列之實作</vt:lpstr>
      <vt:lpstr>2-2-1 一維陣列之實作</vt:lpstr>
      <vt:lpstr>2-2-1 一維陣列之實作</vt:lpstr>
      <vt:lpstr>2-2-1 一維陣列之實作</vt:lpstr>
      <vt:lpstr>2-2-1 一維陣列之實作</vt:lpstr>
      <vt:lpstr>2-2-1 一維陣列之實作</vt:lpstr>
      <vt:lpstr>2-2-1 一維陣列之實作</vt:lpstr>
      <vt:lpstr>2-2-1 一維陣列之實作</vt:lpstr>
      <vt:lpstr>2-2-1 一維陣列之實作</vt:lpstr>
      <vt:lpstr>2-2-1 一維陣列之實作</vt:lpstr>
      <vt:lpstr>2-2-1 一維陣列之實作</vt:lpstr>
      <vt:lpstr>2-2-1 一維陣列之實作</vt:lpstr>
      <vt:lpstr>2-2-1 一維陣列之實作</vt:lpstr>
      <vt:lpstr>2-2-2 二維陣列之實作</vt:lpstr>
      <vt:lpstr>2-2-2 二維陣列之實作</vt:lpstr>
      <vt:lpstr>2-2-2 二維陣列之實作</vt:lpstr>
      <vt:lpstr>2-2-2 二維陣列之實作</vt:lpstr>
      <vt:lpstr>2-2-2 二維陣列之實作</vt:lpstr>
      <vt:lpstr>2-2-2 二維陣列之實作</vt:lpstr>
      <vt:lpstr>2-2-2 二維陣列之實作</vt:lpstr>
      <vt:lpstr>2-2-2 二維陣列之實作</vt:lpstr>
      <vt:lpstr>2-3 陣列在記憶體中的配置 2-3-1 一維陣列 (One-Dimensional Array)</vt:lpstr>
      <vt:lpstr>2-3-1 一維陣列 (One-Dimensional Array)</vt:lpstr>
      <vt:lpstr>2-3-1 一維陣列 (One-Dimensional Array)</vt:lpstr>
      <vt:lpstr>2-3-1 一維陣列 (One-Dimensional Array)</vt:lpstr>
      <vt:lpstr>2-3-1 一維陣列 (One-Dimensional Array)</vt:lpstr>
      <vt:lpstr>2-3-1 一維陣列 (One-Dimensional Array)</vt:lpstr>
      <vt:lpstr>2-3-1 一維陣列 (One-Dimensional Array)</vt:lpstr>
      <vt:lpstr>2-3-2 二維陣列 (Two-Dimensional Array)</vt:lpstr>
      <vt:lpstr>2-3-2 二維陣列 (Two-Dimensional Array)</vt:lpstr>
      <vt:lpstr>2-3-2 二維陣列 (Two-Dimensional Array)</vt:lpstr>
      <vt:lpstr>2-3-2 二維陣列 (Two-Dimensional Array)</vt:lpstr>
      <vt:lpstr>2-3-2 二維陣列 (Two-Dimensional Array)</vt:lpstr>
      <vt:lpstr>2-3-2 二維陣列 (Two-Dimensional Array)</vt:lpstr>
      <vt:lpstr>2-3-2 二維陣列 (Two-Dimensional Array)</vt:lpstr>
      <vt:lpstr>2-3-2 二維陣列 (Two-Dimensional Array)</vt:lpstr>
      <vt:lpstr>2-4 結 構 2-4-1 以C 語言實作結構</vt:lpstr>
      <vt:lpstr>2-4-1 以C 語言實作結構</vt:lpstr>
      <vt:lpstr>2-4-1 以C 語言實作結構</vt:lpstr>
      <vt:lpstr>2-4-1 以C 語言實作結構</vt:lpstr>
      <vt:lpstr>2-4-1 以C 語言實作結構</vt:lpstr>
      <vt:lpstr>2-4-1 以C 語言實作結構</vt:lpstr>
      <vt:lpstr>2-4-1 以C 語言實作結構</vt:lpstr>
      <vt:lpstr>2-4-1 以C 語言實作結構</vt:lpstr>
      <vt:lpstr>2-4-2 結構陣列</vt:lpstr>
      <vt:lpstr>2-4-2 結構陣列</vt:lpstr>
      <vt:lpstr>2-5 指 標</vt:lpstr>
      <vt:lpstr>2-5-1 以C 語言實作指標</vt:lpstr>
      <vt:lpstr>2-5-1 以C 語言實作指標</vt:lpstr>
      <vt:lpstr>2-5-1 以C 語言實作指標</vt:lpstr>
      <vt:lpstr>2-5-2 指標與陣列</vt:lpstr>
      <vt:lpstr>2-5-2 指標與陣列</vt:lpstr>
      <vt:lpstr>2-5-3 指標與結構</vt:lpstr>
      <vt:lpstr>2-5-3 指標與結構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Austin</dc:creator>
  <cp:lastModifiedBy>Owner</cp:lastModifiedBy>
  <cp:revision>25</cp:revision>
  <dcterms:created xsi:type="dcterms:W3CDTF">2014-05-30T01:11:56Z</dcterms:created>
  <dcterms:modified xsi:type="dcterms:W3CDTF">2018-09-09T16:23:08Z</dcterms:modified>
</cp:coreProperties>
</file>